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0" r:id="rId2"/>
    <p:sldId id="261" r:id="rId3"/>
    <p:sldId id="265" r:id="rId4"/>
    <p:sldId id="266" r:id="rId5"/>
    <p:sldId id="268" r:id="rId6"/>
    <p:sldId id="267" r:id="rId7"/>
    <p:sldId id="264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aike.baidu.com/view/38935.ht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zh.wikipedia.org/wiki/%E6%B7%B7%E6%B2%8C%E5%AD%A6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FD41-71A6-4D1C-9226-22FFAA033E97}" type="slidenum">
              <a:rPr lang="en-US" altLang="zh-TW" smtClean="0"/>
              <a:pPr/>
              <a:t>1</a:t>
            </a:fld>
            <a:endParaRPr lang="en-US" altLang="zh-TW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618844" y="457200"/>
            <a:ext cx="22365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 dirty="0" smtClean="0">
                <a:latin typeface="Times New Roman" pitchFamily="18" charset="0"/>
              </a:rPr>
              <a:t>混沌系統</a:t>
            </a:r>
            <a:endParaRPr lang="zh-TW" altLang="en-US" sz="4000" b="1" dirty="0">
              <a:latin typeface="Times New Roman" pitchFamily="18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32636" y="1295610"/>
            <a:ext cx="8136904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zh-TW" altLang="zh-TW" sz="2500" dirty="0" smtClean="0"/>
              <a:t>你</a:t>
            </a:r>
            <a:r>
              <a:rPr lang="zh-TW" altLang="zh-TW" sz="2500" dirty="0"/>
              <a:t>拿著</a:t>
            </a:r>
            <a:r>
              <a:rPr lang="zh-TW" altLang="zh-TW" sz="2500" dirty="0" smtClean="0"/>
              <a:t>一個</a:t>
            </a:r>
            <a:r>
              <a:rPr lang="zh-TW" altLang="en-US" sz="2500" dirty="0" smtClean="0"/>
              <a:t>球</a:t>
            </a:r>
            <a:r>
              <a:rPr lang="zh-TW" altLang="zh-TW" sz="2500" dirty="0" smtClean="0"/>
              <a:t>，</a:t>
            </a:r>
            <a:r>
              <a:rPr lang="zh-TW" altLang="zh-TW" sz="2500" dirty="0"/>
              <a:t>放手</a:t>
            </a:r>
            <a:r>
              <a:rPr lang="zh-TW" altLang="zh-TW" sz="2500" dirty="0" smtClean="0"/>
              <a:t>。</a:t>
            </a:r>
            <a:r>
              <a:rPr lang="zh-TW" altLang="en-US" sz="2500" dirty="0" smtClean="0"/>
              <a:t>球</a:t>
            </a:r>
            <a:r>
              <a:rPr lang="zh-TW" altLang="zh-TW" sz="2500" dirty="0" smtClean="0"/>
              <a:t>的</a:t>
            </a:r>
            <a:r>
              <a:rPr lang="zh-TW" altLang="zh-TW" sz="2500" dirty="0"/>
              <a:t>遭遇是會跌到地面。我們能夠準確地計算出</a:t>
            </a:r>
            <a:r>
              <a:rPr lang="zh-TW" altLang="zh-TW" sz="2500" dirty="0" smtClean="0"/>
              <a:t>，</a:t>
            </a:r>
            <a:r>
              <a:rPr lang="zh-TW" altLang="en-US" sz="2500" dirty="0" smtClean="0"/>
              <a:t>球</a:t>
            </a:r>
            <a:r>
              <a:rPr lang="zh-TW" altLang="zh-TW" sz="2500" dirty="0" smtClean="0"/>
              <a:t>下跌</a:t>
            </a:r>
            <a:r>
              <a:rPr lang="zh-TW" altLang="zh-TW" sz="2500" dirty="0"/>
              <a:t>途中的速度、位置。這是有規律的，有秩序的，能預測的。凡此，我們稱為牛頓系統</a:t>
            </a:r>
            <a:r>
              <a:rPr lang="zh-TW" altLang="zh-TW" sz="2500" dirty="0" smtClean="0"/>
              <a:t>。</a:t>
            </a:r>
            <a:endParaRPr lang="en-US" altLang="zh-TW" sz="25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zh-TW" altLang="zh-TW" sz="2500" dirty="0" smtClean="0"/>
              <a:t>相反</a:t>
            </a:r>
            <a:r>
              <a:rPr lang="zh-TW" altLang="en-US" sz="2500" dirty="0" smtClean="0"/>
              <a:t>地</a:t>
            </a:r>
            <a:r>
              <a:rPr lang="zh-TW" altLang="zh-TW" sz="2500" dirty="0" smtClean="0"/>
              <a:t>，</a:t>
            </a:r>
            <a:r>
              <a:rPr lang="zh-TW" altLang="zh-TW" sz="2500" dirty="0"/>
              <a:t>你把氣球吹脹，然後放手。我們無法預知它的運動途徑</a:t>
            </a:r>
            <a:r>
              <a:rPr lang="zh-TW" altLang="zh-TW" sz="2500" dirty="0" smtClean="0"/>
              <a:t>，</a:t>
            </a:r>
            <a:r>
              <a:rPr lang="zh-TW" altLang="en-US" sz="2500" dirty="0" smtClean="0"/>
              <a:t>以</a:t>
            </a:r>
            <a:r>
              <a:rPr lang="zh-TW" altLang="zh-TW" sz="2500" dirty="0" smtClean="0"/>
              <a:t>及</a:t>
            </a:r>
            <a:r>
              <a:rPr lang="zh-TW" altLang="zh-TW" sz="2500" dirty="0"/>
              <a:t>最後落點。一切都</a:t>
            </a:r>
            <a:r>
              <a:rPr lang="zh-TW" altLang="zh-TW" sz="2500" dirty="0" smtClean="0"/>
              <a:t>是</a:t>
            </a:r>
            <a:r>
              <a:rPr lang="zh-TW" altLang="en-US" sz="2500" dirty="0" smtClean="0"/>
              <a:t>無</a:t>
            </a:r>
            <a:r>
              <a:rPr lang="zh-TW" altLang="zh-TW" sz="2500" dirty="0" smtClean="0"/>
              <a:t>規律</a:t>
            </a:r>
            <a:r>
              <a:rPr lang="zh-TW" altLang="zh-TW" sz="2500" dirty="0"/>
              <a:t>的</a:t>
            </a:r>
            <a:r>
              <a:rPr lang="zh-TW" altLang="zh-TW" sz="2500" dirty="0" smtClean="0"/>
              <a:t>，</a:t>
            </a:r>
            <a:r>
              <a:rPr lang="zh-TW" altLang="en-US" sz="2500" dirty="0" smtClean="0"/>
              <a:t>無</a:t>
            </a:r>
            <a:r>
              <a:rPr lang="zh-TW" altLang="zh-TW" sz="2500" dirty="0" smtClean="0"/>
              <a:t>秩序</a:t>
            </a:r>
            <a:r>
              <a:rPr lang="zh-TW" altLang="zh-TW" sz="2500" dirty="0"/>
              <a:t>的。這是</a:t>
            </a:r>
            <a:r>
              <a:rPr lang="zh-TW" altLang="zh-TW" sz="2500" dirty="0" smtClean="0"/>
              <a:t>混</a:t>
            </a:r>
            <a:r>
              <a:rPr lang="zh-TW" altLang="en-US" sz="2500" dirty="0" smtClean="0"/>
              <a:t>沌</a:t>
            </a:r>
            <a:r>
              <a:rPr lang="zh-TW" altLang="zh-TW" sz="2500" dirty="0" smtClean="0"/>
              <a:t>系統。</a:t>
            </a:r>
            <a:endParaRPr lang="en-US" altLang="zh-TW" sz="25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zh-TW" altLang="zh-TW" sz="2500" dirty="0" smtClean="0"/>
              <a:t>《</a:t>
            </a:r>
            <a:r>
              <a:rPr lang="zh-TW" altLang="zh-TW" sz="2500" dirty="0"/>
              <a:t>侏羅紀公園》中，數學家</a:t>
            </a:r>
            <a:r>
              <a:rPr lang="en-US" altLang="zh-TW" sz="2500" dirty="0">
                <a:latin typeface="Times New Roman" pitchFamily="18" charset="0"/>
                <a:cs typeface="Times New Roman" pitchFamily="18" charset="0"/>
              </a:rPr>
              <a:t>Ian Malcolm</a:t>
            </a:r>
            <a:r>
              <a:rPr lang="zh-TW" altLang="zh-TW" sz="2500" dirty="0"/>
              <a:t>在公園尚在籌備階段時，早已用《</a:t>
            </a:r>
            <a:r>
              <a:rPr lang="zh-TW" altLang="zh-TW" sz="2500" dirty="0" smtClean="0"/>
              <a:t>混</a:t>
            </a:r>
            <a:r>
              <a:rPr lang="zh-TW" altLang="en-US" sz="2500" dirty="0"/>
              <a:t>沌</a:t>
            </a:r>
            <a:r>
              <a:rPr lang="zh-TW" altLang="zh-TW" sz="2500" dirty="0" smtClean="0"/>
              <a:t>理論</a:t>
            </a:r>
            <a:r>
              <a:rPr lang="en-US" altLang="zh-TW" sz="2500" dirty="0" smtClean="0"/>
              <a:t> </a:t>
            </a:r>
            <a:r>
              <a:rPr lang="en-US" altLang="zh-TW" sz="2500" dirty="0" smtClean="0">
                <a:latin typeface="Times New Roman" pitchFamily="18" charset="0"/>
                <a:cs typeface="Times New Roman" pitchFamily="18" charset="0"/>
              </a:rPr>
              <a:t>(Chaos </a:t>
            </a:r>
            <a:r>
              <a:rPr lang="en-US" altLang="zh-TW" sz="2500" dirty="0" err="1" smtClean="0">
                <a:latin typeface="Times New Roman" pitchFamily="18" charset="0"/>
                <a:cs typeface="Times New Roman" pitchFamily="18" charset="0"/>
              </a:rPr>
              <a:t>theroy</a:t>
            </a:r>
            <a:r>
              <a:rPr lang="en-US" altLang="zh-TW" sz="2500" dirty="0" smtClean="0"/>
              <a:t>)</a:t>
            </a:r>
            <a:r>
              <a:rPr lang="zh-TW" altLang="zh-TW" sz="2500" dirty="0" smtClean="0"/>
              <a:t>》</a:t>
            </a:r>
            <a:r>
              <a:rPr lang="zh-TW" altLang="zh-TW" sz="2500" dirty="0"/>
              <a:t>預測到，無論動用多</a:t>
            </a:r>
            <a:r>
              <a:rPr lang="zh-TW" altLang="en-US" sz="2500" dirty="0"/>
              <a:t>少</a:t>
            </a:r>
            <a:r>
              <a:rPr lang="zh-TW" altLang="zh-TW" sz="2500" dirty="0"/>
              <a:t>人、物、財、科技力，公園的結局都是失敗的，災難性的。</a:t>
            </a:r>
            <a:r>
              <a:rPr lang="zh-TW" altLang="en-US" sz="2500" dirty="0"/>
              <a:t>一開始</a:t>
            </a:r>
            <a:r>
              <a:rPr lang="zh-TW" altLang="zh-TW" sz="2500" dirty="0"/>
              <a:t>人人嗤之以鼻，後來事件的結局，證明了他的先見。大家可曾想過，</a:t>
            </a:r>
            <a:r>
              <a:rPr lang="zh-TW" altLang="zh-TW" sz="2500" dirty="0" smtClean="0"/>
              <a:t>我們</a:t>
            </a:r>
            <a:r>
              <a:rPr lang="zh-TW" altLang="en-US" sz="2500" dirty="0" smtClean="0"/>
              <a:t>在商場上、生活上、進修上、</a:t>
            </a:r>
            <a:r>
              <a:rPr lang="en-US" altLang="zh-TW" sz="2500" dirty="0" smtClean="0"/>
              <a:t>…</a:t>
            </a:r>
            <a:r>
              <a:rPr lang="zh-TW" altLang="zh-TW" sz="2500" dirty="0" smtClean="0"/>
              <a:t>，其實</a:t>
            </a:r>
            <a:r>
              <a:rPr lang="zh-TW" altLang="en-US" sz="2500" dirty="0" smtClean="0"/>
              <a:t>常</a:t>
            </a:r>
            <a:r>
              <a:rPr lang="zh-TW" altLang="zh-TW" sz="2500" dirty="0" smtClean="0"/>
              <a:t>也是</a:t>
            </a:r>
            <a:r>
              <a:rPr lang="zh-TW" altLang="zh-TW" sz="2500" dirty="0"/>
              <a:t>一個侏羅紀公園</a:t>
            </a:r>
            <a:r>
              <a:rPr lang="zh-TW" altLang="zh-TW" sz="2500" dirty="0" smtClean="0"/>
              <a:t>？</a:t>
            </a:r>
            <a:endParaRPr lang="en-US" altLang="zh-TW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79963" y="260648"/>
            <a:ext cx="53142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 dirty="0" smtClean="0">
                <a:latin typeface="Times New Roman" pitchFamily="18" charset="0"/>
              </a:rPr>
              <a:t>侏儸紀公園：混沌系統</a:t>
            </a:r>
            <a:endParaRPr lang="zh-TW" altLang="en-US" sz="4000" b="1" dirty="0">
              <a:latin typeface="Times New Roman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1196752"/>
            <a:ext cx="8174636" cy="453729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48" y="1196752"/>
            <a:ext cx="7861788" cy="436365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10" y="1196752"/>
            <a:ext cx="8720945" cy="4840524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5605912" y="1670418"/>
            <a:ext cx="2987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/>
              <a:t>《侏羅紀公園》中，數學家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Ian Malcolm</a:t>
            </a:r>
            <a:r>
              <a:rPr lang="zh-TW" altLang="zh-TW" dirty="0"/>
              <a:t>在公園尚在籌備階段時，早已用《混</a:t>
            </a:r>
            <a:r>
              <a:rPr lang="zh-TW" altLang="en-US" dirty="0"/>
              <a:t>沌</a:t>
            </a:r>
            <a:r>
              <a:rPr lang="zh-TW" altLang="zh-TW" dirty="0"/>
              <a:t>理論</a:t>
            </a:r>
            <a:r>
              <a:rPr lang="en-US" altLang="zh-TW" dirty="0"/>
              <a:t> </a:t>
            </a:r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(Chaos </a:t>
            </a:r>
            <a:r>
              <a:rPr lang="en-US" altLang="zh-TW" dirty="0" err="1">
                <a:latin typeface="Times New Roman" pitchFamily="18" charset="0"/>
                <a:cs typeface="Times New Roman" pitchFamily="18" charset="0"/>
              </a:rPr>
              <a:t>theroy</a:t>
            </a:r>
            <a:r>
              <a:rPr lang="en-US" altLang="zh-TW" dirty="0"/>
              <a:t>)</a:t>
            </a:r>
            <a:r>
              <a:rPr lang="zh-TW" altLang="zh-TW" dirty="0"/>
              <a:t>》預測到，無論動用多</a:t>
            </a:r>
            <a:r>
              <a:rPr lang="zh-TW" altLang="en-US" dirty="0"/>
              <a:t>少</a:t>
            </a:r>
            <a:r>
              <a:rPr lang="zh-TW" altLang="zh-TW" dirty="0"/>
              <a:t>人、物、財、科技力，公園的結局都是失敗的，災難性的。</a:t>
            </a:r>
            <a:r>
              <a:rPr lang="zh-TW" altLang="en-US" dirty="0"/>
              <a:t>一開始</a:t>
            </a:r>
            <a:r>
              <a:rPr lang="zh-TW" altLang="zh-TW" dirty="0"/>
              <a:t>人人嗤之以鼻，後來事件的結局，證明了他的先見。大家可曾想過，我們</a:t>
            </a:r>
            <a:r>
              <a:rPr lang="zh-TW" altLang="en-US" dirty="0"/>
              <a:t>在商場上、生活上、進修上、</a:t>
            </a:r>
            <a:r>
              <a:rPr lang="en-US" altLang="zh-TW" dirty="0"/>
              <a:t>…</a:t>
            </a:r>
            <a:r>
              <a:rPr lang="zh-TW" altLang="zh-TW" dirty="0"/>
              <a:t>，其實</a:t>
            </a:r>
            <a:r>
              <a:rPr lang="zh-TW" altLang="en-US" dirty="0"/>
              <a:t>常</a:t>
            </a:r>
            <a:r>
              <a:rPr lang="zh-TW" altLang="zh-TW" dirty="0"/>
              <a:t>也是一個侏羅紀公園</a:t>
            </a:r>
            <a:r>
              <a:rPr lang="zh-TW" altLang="zh-TW" dirty="0" smtClean="0"/>
              <a:t>？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7163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FD41-71A6-4D1C-9226-22FFAA033E97}" type="slidenum">
              <a:rPr lang="en-US" altLang="zh-TW" smtClean="0">
                <a:solidFill>
                  <a:srgbClr val="FFFFFF"/>
                </a:solidFill>
              </a:rPr>
              <a:pPr/>
              <a:t>3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362364" y="457200"/>
            <a:ext cx="274947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FFFFFF"/>
                </a:solidFill>
                <a:latin typeface="Times New Roman" pitchFamily="18" charset="0"/>
              </a:rPr>
              <a:t>侏儸紀公園</a:t>
            </a:r>
            <a:endParaRPr lang="zh-TW" altLang="en-US" sz="40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32636" y="1295610"/>
            <a:ext cx="81369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altLang="zh-TW" dirty="0" smtClean="0">
              <a:solidFill>
                <a:srgbClr val="FFFFFF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74818" y="1225689"/>
            <a:ext cx="561662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如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Ian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所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預測，混沌理論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(Chaos theory)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展現了它驚人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力量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而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人類的貪婪之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心的變因則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加速了園區的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破滅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John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過度的依賴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自動化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使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得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工程師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Dennis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找到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了中飽私囊的好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方法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為了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成功把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DNA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送到敵對公司手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中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Dennis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關閉了保全及通訊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系統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使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得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Alan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等人受到暴龍的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攻擊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Ian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受傷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律師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Donald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死亡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Alan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被迫帶著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John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兩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個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孫子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逃亡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而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貪婪的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Dennis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也在意外中被雙脊龍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殺死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故事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最後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在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重啟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電源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重開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Dennis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的程式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後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眾人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會合並搭乘直昇機離開了侏儸紀</a:t>
            </a:r>
            <a:r>
              <a:rPr lang="zh-TW" altLang="en-US" sz="2400" dirty="0" smtClean="0">
                <a:latin typeface="Times New Roman" pitchFamily="18" charset="0"/>
                <a:cs typeface="Times New Roman" pitchFamily="18" charset="0"/>
              </a:rPr>
              <a:t>公園</a:t>
            </a:r>
            <a:r>
              <a:rPr lang="zh-TW" altLang="en-US" sz="2400" dirty="0">
                <a:latin typeface="Times New Roman" pitchFamily="18" charset="0"/>
                <a:cs typeface="Times New Roman" pitchFamily="18" charset="0"/>
              </a:rPr>
              <a:t>。</a:t>
            </a:r>
          </a:p>
          <a:p>
            <a:pPr marL="285750" indent="-285750">
              <a:buFont typeface="Arial" pitchFamily="34" charset="0"/>
              <a:buChar char="•"/>
            </a:pP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李國光\教材\電影\侏儸紀公園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093" y="1466647"/>
            <a:ext cx="2959387" cy="441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34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FD41-71A6-4D1C-9226-22FFAA033E97}" type="slidenum">
              <a:rPr lang="en-US" altLang="zh-TW" smtClean="0">
                <a:solidFill>
                  <a:srgbClr val="FFFFFF"/>
                </a:solidFill>
              </a:rPr>
              <a:pPr/>
              <a:t>4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603220" y="118005"/>
            <a:ext cx="22365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FFFFFF"/>
                </a:solidFill>
                <a:latin typeface="Times New Roman" pitchFamily="18" charset="0"/>
              </a:rPr>
              <a:t>混</a:t>
            </a:r>
            <a:r>
              <a:rPr lang="zh-TW" altLang="en-US" sz="4000" b="1" dirty="0">
                <a:solidFill>
                  <a:srgbClr val="FFFFFF"/>
                </a:solidFill>
                <a:latin typeface="Times New Roman" pitchFamily="18" charset="0"/>
              </a:rPr>
              <a:t>沌</a:t>
            </a:r>
            <a:r>
              <a:rPr lang="zh-TW" altLang="en-US" sz="4000" b="1" dirty="0" smtClean="0">
                <a:solidFill>
                  <a:srgbClr val="FFFFFF"/>
                </a:solidFill>
                <a:latin typeface="Times New Roman" pitchFamily="18" charset="0"/>
              </a:rPr>
              <a:t>系統</a:t>
            </a:r>
            <a:endParaRPr lang="zh-TW" altLang="en-US" sz="40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32636" y="838391"/>
            <a:ext cx="8136904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zh-TW" altLang="en-US" sz="2600" dirty="0" smtClean="0"/>
              <a:t>混沌</a:t>
            </a:r>
            <a:r>
              <a:rPr lang="zh-TW" altLang="en-US" sz="2600" dirty="0"/>
              <a:t>現象起因於物體不斷以某種</a:t>
            </a:r>
            <a:r>
              <a:rPr lang="zh-TW" altLang="en-US" sz="2600" dirty="0" smtClean="0"/>
              <a:t>規則</a:t>
            </a:r>
            <a:r>
              <a:rPr lang="zh-TW" altLang="en-US" sz="2600" dirty="0"/>
              <a:t>複</a:t>
            </a:r>
            <a:r>
              <a:rPr lang="zh-TW" altLang="en-US" sz="2600" dirty="0" smtClean="0"/>
              <a:t>製前一</a:t>
            </a:r>
            <a:r>
              <a:rPr lang="zh-TW" altLang="en-US" sz="2600" dirty="0"/>
              <a:t>階段的運動狀態，而產生無法預測的隨機效果。所謂“ 差之毫釐，失之千里 ”正是此一現象的</a:t>
            </a:r>
            <a:r>
              <a:rPr lang="zh-TW" altLang="en-US" sz="2600" dirty="0" smtClean="0"/>
              <a:t>最佳註腳。</a:t>
            </a:r>
            <a:r>
              <a:rPr lang="zh-TW" altLang="en-US" sz="2600" dirty="0"/>
              <a:t>具體而言，混沌現象發生於易變動的物體或系統，該物體在行動之初極為單純，但經過一定規則的連續變動之後，卻產生始料所未及的後果，也就是混沌狀態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zh-TW" altLang="en-US" sz="2600" dirty="0" smtClean="0"/>
              <a:t>但是</a:t>
            </a:r>
            <a:r>
              <a:rPr lang="zh-TW" altLang="en-US" sz="2600" dirty="0"/>
              <a:t>此種混沌狀態不同於一般雜亂無章的的混亂狀況，此一混沌現象經過長期及完整分析之後，可以從中理出某種規則出來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zh-TW" altLang="en-US" sz="2600" dirty="0" smtClean="0"/>
              <a:t>混沌</a:t>
            </a:r>
            <a:r>
              <a:rPr lang="zh-TW" altLang="en-US" sz="2600" dirty="0"/>
              <a:t>現象雖然最先用於解釋自然界，但是在人文及社會領域中因為事物之間相互牽引，混沌現象尤為多見。如股票市場的起伏、人生的平坦曲折、教育的複雜過程</a:t>
            </a:r>
            <a:r>
              <a:rPr lang="zh-TW" altLang="en-US" sz="2600" dirty="0" smtClean="0"/>
              <a:t>。</a:t>
            </a:r>
            <a:r>
              <a:rPr lang="en-US" altLang="zh-TW" sz="2400" dirty="0" smtClean="0"/>
              <a:t>(</a:t>
            </a:r>
            <a:r>
              <a:rPr lang="en-US" altLang="zh-TW" sz="2400" dirty="0" smtClean="0">
                <a:hlinkClick r:id="rId2"/>
              </a:rPr>
              <a:t>http</a:t>
            </a:r>
            <a:r>
              <a:rPr lang="en-US" altLang="zh-TW" sz="2400" dirty="0">
                <a:hlinkClick r:id="rId2"/>
              </a:rPr>
              <a:t>://</a:t>
            </a:r>
            <a:r>
              <a:rPr lang="en-US" altLang="zh-TW" sz="2400" dirty="0" smtClean="0">
                <a:hlinkClick r:id="rId2"/>
              </a:rPr>
              <a:t>baike.baidu.com/view/38935.htm</a:t>
            </a:r>
            <a:r>
              <a:rPr lang="en-US" altLang="zh-TW" sz="2400" dirty="0" smtClean="0"/>
              <a:t>)</a:t>
            </a:r>
            <a:endParaRPr lang="en-US" altLang="zh-TW" sz="2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34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FD41-71A6-4D1C-9226-22FFAA033E97}" type="slidenum">
              <a:rPr lang="en-US" altLang="zh-TW" smtClean="0">
                <a:solidFill>
                  <a:srgbClr val="FFFFFF"/>
                </a:solidFill>
              </a:rPr>
              <a:pPr/>
              <a:t>5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603219" y="332656"/>
            <a:ext cx="22365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FFFFFF"/>
                </a:solidFill>
                <a:latin typeface="Times New Roman" pitchFamily="18" charset="0"/>
              </a:rPr>
              <a:t>混沌系統</a:t>
            </a:r>
            <a:endParaRPr lang="zh-TW" altLang="en-US" sz="40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44754" y="1268760"/>
            <a:ext cx="813690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zh-TW" altLang="en-US" sz="2800" dirty="0" smtClean="0">
                <a:solidFill>
                  <a:srgbClr val="FFFFFF"/>
                </a:solidFill>
              </a:rPr>
              <a:t>混沌是</a:t>
            </a:r>
            <a:r>
              <a:rPr lang="zh-TW" altLang="en-US" sz="2800" dirty="0">
                <a:solidFill>
                  <a:srgbClr val="FFFFFF"/>
                </a:solidFill>
              </a:rPr>
              <a:t>有規律的淩亂 （</a:t>
            </a:r>
            <a:r>
              <a:rPr lang="en-US" altLang="zh-TW" sz="2800" dirty="0">
                <a:solidFill>
                  <a:srgbClr val="FFFFFF"/>
                </a:solidFill>
              </a:rPr>
              <a:t>Chaos is an orderly disorder</a:t>
            </a:r>
            <a:r>
              <a:rPr lang="zh-TW" altLang="en-US" sz="2800" dirty="0" smtClean="0">
                <a:solidFill>
                  <a:srgbClr val="FFFFFF"/>
                </a:solidFill>
              </a:rPr>
              <a:t>）。</a:t>
            </a:r>
            <a:r>
              <a:rPr lang="zh-TW" altLang="zh-TW" sz="2800" dirty="0" smtClean="0">
                <a:solidFill>
                  <a:srgbClr val="FFFFFF"/>
                </a:solidFill>
              </a:rPr>
              <a:t>混</a:t>
            </a:r>
            <a:r>
              <a:rPr lang="zh-TW" altLang="en-US" sz="2800" dirty="0" smtClean="0">
                <a:solidFill>
                  <a:srgbClr val="FFFFFF"/>
                </a:solidFill>
              </a:rPr>
              <a:t>沌</a:t>
            </a:r>
            <a:r>
              <a:rPr lang="zh-TW" altLang="zh-TW" sz="2800" dirty="0" smtClean="0">
                <a:solidFill>
                  <a:srgbClr val="FFFFFF"/>
                </a:solidFill>
              </a:rPr>
              <a:t>之中</a:t>
            </a:r>
            <a:r>
              <a:rPr lang="zh-TW" altLang="zh-TW" sz="2800" dirty="0">
                <a:solidFill>
                  <a:srgbClr val="FFFFFF"/>
                </a:solidFill>
              </a:rPr>
              <a:t>仍有人類</a:t>
            </a:r>
            <a:r>
              <a:rPr lang="zh-TW" altLang="zh-TW" sz="2800" dirty="0" smtClean="0">
                <a:solidFill>
                  <a:srgbClr val="FFFFFF"/>
                </a:solidFill>
              </a:rPr>
              <a:t>不</a:t>
            </a:r>
            <a:r>
              <a:rPr lang="zh-TW" altLang="en-US" sz="2800" dirty="0" smtClean="0">
                <a:solidFill>
                  <a:srgbClr val="FFFFFF"/>
                </a:solidFill>
              </a:rPr>
              <a:t>易</a:t>
            </a:r>
            <a:r>
              <a:rPr lang="zh-TW" altLang="zh-TW" sz="2800" dirty="0" smtClean="0">
                <a:solidFill>
                  <a:srgbClr val="FFFFFF"/>
                </a:solidFill>
              </a:rPr>
              <a:t>明白的規律 </a:t>
            </a:r>
            <a:r>
              <a:rPr lang="en-US" altLang="zh-TW" sz="2800" dirty="0" smtClean="0">
                <a:solidFill>
                  <a:srgbClr val="FFFFFF"/>
                </a:solidFill>
              </a:rPr>
              <a:t>(</a:t>
            </a:r>
            <a:r>
              <a:rPr lang="zh-TW" altLang="en-US" sz="2800" dirty="0">
                <a:solidFill>
                  <a:srgbClr val="FFFFFF"/>
                </a:solidFill>
              </a:rPr>
              <a:t>熊潤榮，</a:t>
            </a:r>
            <a:r>
              <a:rPr lang="en-US" altLang="zh-TW" sz="2800" dirty="0" smtClean="0">
                <a:solidFill>
                  <a:srgbClr val="FFFFFF"/>
                </a:solidFill>
              </a:rPr>
              <a:t>2008)</a:t>
            </a:r>
            <a:r>
              <a:rPr lang="zh-TW" altLang="zh-TW" sz="2800" dirty="0" smtClean="0">
                <a:solidFill>
                  <a:srgbClr val="FFFFFF"/>
                </a:solidFill>
              </a:rPr>
              <a:t>。</a:t>
            </a:r>
            <a:endParaRPr lang="en-US" altLang="zh-TW" sz="2800" dirty="0" smtClean="0">
              <a:solidFill>
                <a:srgbClr val="FFFFFF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TW" altLang="en-US" sz="2800" dirty="0" smtClean="0">
                <a:solidFill>
                  <a:srgbClr val="FFFFFF"/>
                </a:solidFill>
              </a:rPr>
              <a:t>混沌理論可以</a:t>
            </a:r>
            <a:r>
              <a:rPr lang="zh-TW" altLang="en-US" sz="2800" dirty="0">
                <a:solidFill>
                  <a:srgbClr val="FFFFFF"/>
                </a:solidFill>
              </a:rPr>
              <a:t>運用在知識管理上，當可以解釋的因素之下，不可解釋的便是</a:t>
            </a:r>
            <a:r>
              <a:rPr lang="en-US" altLang="zh-TW" sz="2800" dirty="0" smtClean="0">
                <a:solidFill>
                  <a:srgbClr val="FFFFFF"/>
                </a:solidFill>
              </a:rPr>
              <a:t>E</a:t>
            </a:r>
            <a:r>
              <a:rPr lang="zh-TW" altLang="en-US" sz="2800" dirty="0" smtClean="0">
                <a:solidFill>
                  <a:srgbClr val="FFFFFF"/>
                </a:solidFill>
              </a:rPr>
              <a:t> </a:t>
            </a:r>
            <a:r>
              <a:rPr lang="en-US" altLang="zh-TW" sz="2800" dirty="0" smtClean="0">
                <a:solidFill>
                  <a:srgbClr val="FFFFFF"/>
                </a:solidFill>
              </a:rPr>
              <a:t>(</a:t>
            </a:r>
            <a:r>
              <a:rPr lang="zh-TW" altLang="en-US" sz="2800" dirty="0" smtClean="0">
                <a:solidFill>
                  <a:srgbClr val="FFFFFF"/>
                </a:solidFill>
              </a:rPr>
              <a:t>即</a:t>
            </a:r>
            <a:r>
              <a:rPr lang="en-US" altLang="zh-TW" sz="2800" dirty="0" smtClean="0">
                <a:solidFill>
                  <a:srgbClr val="FFFFFF"/>
                </a:solidFill>
              </a:rPr>
              <a:t>error</a:t>
            </a:r>
            <a:r>
              <a:rPr lang="zh-TW" altLang="en-US" sz="2800" dirty="0" smtClean="0">
                <a:solidFill>
                  <a:srgbClr val="FFFFFF"/>
                </a:solidFill>
              </a:rPr>
              <a:t>，混沌</a:t>
            </a:r>
            <a:r>
              <a:rPr lang="zh-TW" altLang="en-US" sz="2800" dirty="0">
                <a:solidFill>
                  <a:srgbClr val="FFFFFF"/>
                </a:solidFill>
              </a:rPr>
              <a:t>不明的變</a:t>
            </a:r>
            <a:r>
              <a:rPr lang="zh-TW" altLang="en-US" sz="2800" dirty="0" smtClean="0">
                <a:solidFill>
                  <a:srgbClr val="FFFFFF"/>
                </a:solidFill>
              </a:rPr>
              <a:t>因所造成</a:t>
            </a:r>
            <a:r>
              <a:rPr lang="en-US" altLang="zh-TW" sz="2800" dirty="0" smtClean="0">
                <a:solidFill>
                  <a:srgbClr val="FFFFFF"/>
                </a:solidFill>
              </a:rPr>
              <a:t>)</a:t>
            </a:r>
            <a:r>
              <a:rPr lang="zh-TW" altLang="en-US" sz="2800" dirty="0" smtClean="0">
                <a:solidFill>
                  <a:srgbClr val="FFFFFF"/>
                </a:solidFill>
              </a:rPr>
              <a:t>，</a:t>
            </a:r>
            <a:r>
              <a:rPr lang="zh-TW" altLang="en-US" sz="2800" dirty="0">
                <a:solidFill>
                  <a:srgbClr val="FFFFFF"/>
                </a:solidFill>
              </a:rPr>
              <a:t>而創造就是在</a:t>
            </a:r>
            <a:r>
              <a:rPr lang="en-US" altLang="zh-TW" sz="2800" dirty="0">
                <a:solidFill>
                  <a:srgbClr val="FFFFFF"/>
                </a:solidFill>
              </a:rPr>
              <a:t>E</a:t>
            </a:r>
            <a:r>
              <a:rPr lang="zh-TW" altLang="en-US" sz="2800" dirty="0">
                <a:solidFill>
                  <a:srgbClr val="FFFFFF"/>
                </a:solidFill>
              </a:rPr>
              <a:t>上面所產生的。知識管理者所求的就是創新，在創新的空間上就是隱性知識，掌握住隱性知識便能夠激發一個組織的</a:t>
            </a:r>
            <a:r>
              <a:rPr lang="zh-TW" altLang="en-US" sz="2800" dirty="0" smtClean="0">
                <a:solidFill>
                  <a:srgbClr val="FFFFFF"/>
                </a:solidFill>
              </a:rPr>
              <a:t>創造力。</a:t>
            </a:r>
            <a:r>
              <a:rPr lang="en-US" altLang="zh-TW" sz="2400" dirty="0" smtClean="0">
                <a:solidFill>
                  <a:srgbClr val="FFFFFF"/>
                </a:solidFill>
              </a:rPr>
              <a:t>(</a:t>
            </a:r>
            <a:r>
              <a:rPr lang="en-US" altLang="zh-TW" sz="2400" dirty="0">
                <a:solidFill>
                  <a:srgbClr val="FFFFFF"/>
                </a:solidFill>
                <a:hlinkClick r:id="rId2"/>
              </a:rPr>
              <a:t>http://zh.wikipedia.org/wiki/%E6%B7%B7%E6%B2%8C%E5%AD%A6</a:t>
            </a:r>
            <a:r>
              <a:rPr lang="en-US" altLang="zh-TW" sz="2400" dirty="0" smtClean="0">
                <a:solidFill>
                  <a:srgbClr val="FFFF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4661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3" name="文字方塊 2"/>
          <p:cNvSpPr txBox="1"/>
          <p:nvPr/>
        </p:nvSpPr>
        <p:spPr>
          <a:xfrm>
            <a:off x="467544" y="980728"/>
            <a:ext cx="81369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TW" altLang="en-US" sz="2200" b="1" dirty="0" smtClean="0"/>
              <a:t>假定：</a:t>
            </a:r>
            <a:endParaRPr lang="en-US" altLang="zh-TW" sz="2200" b="1" dirty="0"/>
          </a:p>
          <a:p>
            <a:pPr marL="811213" lvl="1" indent="-354013"/>
            <a:r>
              <a:rPr lang="en-US" altLang="zh-TW" sz="2200" dirty="0" smtClean="0"/>
              <a:t>1. </a:t>
            </a:r>
            <a:r>
              <a:rPr lang="zh-TW" altLang="en-US" sz="2200" dirty="0" smtClean="0"/>
              <a:t>企業</a:t>
            </a:r>
            <a:r>
              <a:rPr lang="zh-TW" altLang="en-US" sz="2200" dirty="0"/>
              <a:t>是一個“說到做到”的封閉系統。外界對企業決定採取的行動沒有多大干擾</a:t>
            </a:r>
            <a:r>
              <a:rPr lang="zh-TW" altLang="en-US" sz="2200" dirty="0" smtClean="0"/>
              <a:t>。</a:t>
            </a:r>
            <a:endParaRPr lang="en-US" altLang="zh-TW" sz="2200" b="1" dirty="0"/>
          </a:p>
          <a:p>
            <a:pPr marL="811213" lvl="1" indent="-354013"/>
            <a:r>
              <a:rPr lang="en-US" altLang="zh-TW" sz="2200" dirty="0" smtClean="0"/>
              <a:t>2. </a:t>
            </a:r>
            <a:r>
              <a:rPr lang="zh-TW" altLang="en-US" sz="2200" dirty="0" smtClean="0"/>
              <a:t>經營</a:t>
            </a:r>
            <a:r>
              <a:rPr lang="zh-TW" altLang="en-US" sz="2200" dirty="0"/>
              <a:t>環境是穩定的。管理者能夠充分把握經營環境，</a:t>
            </a:r>
            <a:r>
              <a:rPr lang="zh-TW" altLang="en-US" sz="2200" dirty="0" smtClean="0"/>
              <a:t>從而制定</a:t>
            </a:r>
            <a:r>
              <a:rPr lang="zh-TW" altLang="en-US" sz="2200" dirty="0"/>
              <a:t>出詳盡具體的戰略。</a:t>
            </a:r>
          </a:p>
          <a:p>
            <a:pPr marL="811213" lvl="1" indent="-354013"/>
            <a:r>
              <a:rPr lang="en-US" altLang="zh-TW" sz="2200" dirty="0" smtClean="0"/>
              <a:t>3. </a:t>
            </a:r>
            <a:r>
              <a:rPr lang="zh-TW" altLang="en-US" sz="2200" dirty="0" smtClean="0"/>
              <a:t>管理</a:t>
            </a:r>
            <a:r>
              <a:rPr lang="zh-TW" altLang="en-US" sz="2200" dirty="0"/>
              <a:t>者對事件的因果關係有著足夠的認識。他們能夠順藤摸瓜，找出每一事件將會導致的變化。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zh-TW" altLang="en-US" sz="2200" b="1" dirty="0" smtClean="0">
                <a:solidFill>
                  <a:srgbClr val="FFFF00"/>
                </a:solidFill>
              </a:rPr>
              <a:t>現實</a:t>
            </a:r>
            <a:r>
              <a:rPr lang="zh-TW" altLang="en-US" sz="2200" b="1" dirty="0">
                <a:solidFill>
                  <a:srgbClr val="FFFF00"/>
                </a:solidFill>
              </a:rPr>
              <a:t>：</a:t>
            </a:r>
            <a:endParaRPr lang="en-US" altLang="zh-TW" sz="2200" b="1" dirty="0">
              <a:solidFill>
                <a:srgbClr val="FFFF00"/>
              </a:solidFill>
            </a:endParaRPr>
          </a:p>
          <a:p>
            <a:pPr marL="811213" lvl="1" indent="-354013"/>
            <a:r>
              <a:rPr lang="en-US" altLang="zh-TW" sz="2200" dirty="0" smtClean="0">
                <a:solidFill>
                  <a:srgbClr val="FFFF00"/>
                </a:solidFill>
              </a:rPr>
              <a:t>1. </a:t>
            </a:r>
            <a:r>
              <a:rPr lang="zh-TW" altLang="en-US" sz="2200" dirty="0" smtClean="0">
                <a:solidFill>
                  <a:srgbClr val="FFFF00"/>
                </a:solidFill>
              </a:rPr>
              <a:t>企業</a:t>
            </a:r>
            <a:r>
              <a:rPr lang="zh-TW" altLang="en-US" sz="2200" dirty="0">
                <a:solidFill>
                  <a:srgbClr val="FFFF00"/>
                </a:solidFill>
              </a:rPr>
              <a:t>是複雜的“開放”系統，既影響著其所處的環境，又在很大程度上受環境的影響。這意味著，企業的行動可能無法達到它所預期的結果</a:t>
            </a:r>
            <a:r>
              <a:rPr lang="zh-TW" altLang="en-US" sz="2200" dirty="0" smtClean="0">
                <a:solidFill>
                  <a:srgbClr val="FFFF00"/>
                </a:solidFill>
              </a:rPr>
              <a:t>。</a:t>
            </a:r>
            <a:endParaRPr lang="en-US" altLang="zh-TW" sz="2200" b="1" dirty="0">
              <a:solidFill>
                <a:srgbClr val="FFFF00"/>
              </a:solidFill>
            </a:endParaRPr>
          </a:p>
          <a:p>
            <a:pPr marL="811213" lvl="1" indent="-354013"/>
            <a:r>
              <a:rPr lang="en-US" altLang="zh-TW" sz="2200" dirty="0" smtClean="0">
                <a:solidFill>
                  <a:srgbClr val="FFFF00"/>
                </a:solidFill>
              </a:rPr>
              <a:t>2. </a:t>
            </a:r>
            <a:r>
              <a:rPr lang="zh-TW" altLang="en-US" sz="2200" dirty="0" smtClean="0">
                <a:solidFill>
                  <a:srgbClr val="FFFF00"/>
                </a:solidFill>
              </a:rPr>
              <a:t>環境</a:t>
            </a:r>
            <a:r>
              <a:rPr lang="zh-TW" altLang="en-US" sz="2200" dirty="0">
                <a:solidFill>
                  <a:srgbClr val="FFFF00"/>
                </a:solidFill>
              </a:rPr>
              <a:t>是瞬息萬變的（不斷創造著機會和威脅）。高層管理者不能指望制定出在付諸實施時仍完全有效的詳盡戰略</a:t>
            </a:r>
            <a:r>
              <a:rPr lang="zh-TW" altLang="en-US" sz="2200" dirty="0" smtClean="0">
                <a:solidFill>
                  <a:srgbClr val="FFFF00"/>
                </a:solidFill>
              </a:rPr>
              <a:t>。</a:t>
            </a:r>
            <a:endParaRPr lang="en-US" altLang="zh-TW" sz="2200" b="1" dirty="0">
              <a:solidFill>
                <a:srgbClr val="FFFF00"/>
              </a:solidFill>
            </a:endParaRPr>
          </a:p>
          <a:p>
            <a:pPr marL="811213" lvl="1" indent="-354013"/>
            <a:r>
              <a:rPr lang="en-US" altLang="zh-TW" sz="2200" dirty="0" smtClean="0">
                <a:solidFill>
                  <a:srgbClr val="FFFF00"/>
                </a:solidFill>
              </a:rPr>
              <a:t>3. </a:t>
            </a:r>
            <a:r>
              <a:rPr lang="zh-TW" altLang="en-US" sz="2200" dirty="0" smtClean="0">
                <a:solidFill>
                  <a:srgbClr val="FFFF00"/>
                </a:solidFill>
              </a:rPr>
              <a:t>作為</a:t>
            </a:r>
            <a:r>
              <a:rPr lang="zh-TW" altLang="en-US" sz="2200" dirty="0">
                <a:solidFill>
                  <a:srgbClr val="FFFF00"/>
                </a:solidFill>
              </a:rPr>
              <a:t>傳統決策理論基礎的簡單線性因果關係模型已經失靈。因此，各種事件的後果是無法預料的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596456" y="256702"/>
            <a:ext cx="7879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 smtClean="0"/>
              <a:t>企業決策基礎三假定</a:t>
            </a:r>
            <a:r>
              <a:rPr lang="zh-TW" altLang="en-US" sz="4000" dirty="0"/>
              <a:t>已經不再成立</a:t>
            </a:r>
          </a:p>
        </p:txBody>
      </p:sp>
    </p:spTree>
    <p:extLst>
      <p:ext uri="{BB962C8B-B14F-4D97-AF65-F5344CB8AC3E}">
        <p14:creationId xmlns:p14="http://schemas.microsoft.com/office/powerpoint/2010/main" val="334107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FD41-71A6-4D1C-9226-22FFAA033E97}" type="slidenum">
              <a:rPr lang="en-US" altLang="zh-TW" smtClean="0">
                <a:solidFill>
                  <a:srgbClr val="FFFFFF"/>
                </a:solidFill>
              </a:rPr>
              <a:pPr/>
              <a:t>7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105885" y="457200"/>
            <a:ext cx="32624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FFFFFF"/>
                </a:solidFill>
                <a:latin typeface="Times New Roman" pitchFamily="18" charset="0"/>
              </a:rPr>
              <a:t>神與混沌系統</a:t>
            </a:r>
            <a:endParaRPr lang="zh-TW" altLang="en-US" sz="40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32636" y="1295610"/>
            <a:ext cx="813690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zh-TW" altLang="zh-TW" sz="2800" dirty="0" smtClean="0">
                <a:solidFill>
                  <a:srgbClr val="FFFFFF"/>
                </a:solidFill>
              </a:rPr>
              <a:t>神</a:t>
            </a:r>
            <a:r>
              <a:rPr lang="zh-TW" altLang="zh-TW" sz="2800" dirty="0">
                <a:solidFill>
                  <a:srgbClr val="FFFFFF"/>
                </a:solidFill>
              </a:rPr>
              <a:t>為何設計混亂，以致帶來苦難</a:t>
            </a:r>
            <a:r>
              <a:rPr lang="zh-TW" altLang="zh-TW" sz="2800" dirty="0" smtClean="0">
                <a:solidFill>
                  <a:srgbClr val="FFFFFF"/>
                </a:solidFill>
              </a:rPr>
              <a:t>？</a:t>
            </a:r>
            <a:r>
              <a:rPr lang="zh-TW" altLang="en-US" sz="2800" dirty="0" smtClean="0">
                <a:solidFill>
                  <a:srgbClr val="FFFFFF"/>
                </a:solidFill>
              </a:rPr>
              <a:t>因為</a:t>
            </a:r>
            <a:r>
              <a:rPr lang="zh-TW" altLang="zh-TW" sz="2800" dirty="0" smtClean="0">
                <a:solidFill>
                  <a:srgbClr val="FFFFFF"/>
                </a:solidFill>
              </a:rPr>
              <a:t>「</a:t>
            </a:r>
            <a:r>
              <a:rPr lang="zh-TW" altLang="en-US" sz="2800" dirty="0">
                <a:solidFill>
                  <a:srgbClr val="FFFFFF"/>
                </a:solidFill>
              </a:rPr>
              <a:t>隱祕的事是屬耶和華我們神的；</a:t>
            </a:r>
            <a:r>
              <a:rPr lang="zh-TW" altLang="en-US" sz="2800" dirty="0" smtClean="0">
                <a:solidFill>
                  <a:srgbClr val="FFFFFF"/>
                </a:solidFill>
              </a:rPr>
              <a:t>惟有顯明</a:t>
            </a:r>
            <a:r>
              <a:rPr lang="zh-TW" altLang="en-US" sz="2800" dirty="0">
                <a:solidFill>
                  <a:srgbClr val="FFFFFF"/>
                </a:solidFill>
              </a:rPr>
              <a:t>的事是永遠屬我們和我們子孫的，好叫我們遵行這律法上的一切</a:t>
            </a:r>
            <a:r>
              <a:rPr lang="zh-TW" altLang="en-US" sz="2800" dirty="0" smtClean="0">
                <a:solidFill>
                  <a:srgbClr val="FFFFFF"/>
                </a:solidFill>
              </a:rPr>
              <a:t>話</a:t>
            </a:r>
            <a:r>
              <a:rPr lang="zh-TW" altLang="zh-TW" sz="2800" dirty="0" smtClean="0">
                <a:solidFill>
                  <a:srgbClr val="FFFFFF"/>
                </a:solidFill>
              </a:rPr>
              <a:t>」</a:t>
            </a:r>
            <a:r>
              <a:rPr lang="zh-TW" altLang="zh-TW" sz="2800" dirty="0">
                <a:solidFill>
                  <a:srgbClr val="FFFFFF"/>
                </a:solidFill>
              </a:rPr>
              <a:t>（申二十九</a:t>
            </a:r>
            <a:r>
              <a:rPr lang="en-US" altLang="zh-TW" sz="2800" dirty="0">
                <a:solidFill>
                  <a:srgbClr val="FFFFFF"/>
                </a:solidFill>
              </a:rPr>
              <a:t>29</a:t>
            </a:r>
            <a:r>
              <a:rPr lang="zh-TW" altLang="zh-TW" sz="2800" dirty="0" smtClean="0">
                <a:solidFill>
                  <a:srgbClr val="FFFFFF"/>
                </a:solidFill>
              </a:rPr>
              <a:t>）。</a:t>
            </a:r>
            <a:endParaRPr lang="en-US" altLang="zh-TW" sz="2800" dirty="0" smtClean="0">
              <a:solidFill>
                <a:srgbClr val="FFFFFF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TW" altLang="zh-TW" sz="2800" dirty="0" smtClean="0">
                <a:solidFill>
                  <a:srgbClr val="FFFFFF"/>
                </a:solidFill>
              </a:rPr>
              <a:t>所以</a:t>
            </a:r>
            <a:r>
              <a:rPr lang="zh-TW" altLang="zh-TW" sz="2800" dirty="0">
                <a:solidFill>
                  <a:srgbClr val="FFFFFF"/>
                </a:solidFill>
              </a:rPr>
              <a:t>，縱然不明白為何有混亂，為何義人會有苦難，我們要做的，是繼續相信神，相信祂</a:t>
            </a:r>
            <a:r>
              <a:rPr lang="zh-TW" altLang="zh-TW" sz="2800" dirty="0" smtClean="0">
                <a:solidFill>
                  <a:srgbClr val="FFFFFF"/>
                </a:solidFill>
              </a:rPr>
              <a:t>是</a:t>
            </a:r>
            <a:r>
              <a:rPr lang="zh-TW" altLang="en-US" sz="2800" dirty="0">
                <a:solidFill>
                  <a:srgbClr val="FFFFFF"/>
                </a:solidFill>
              </a:rPr>
              <a:t>愛、光、聖、義</a:t>
            </a:r>
            <a:r>
              <a:rPr lang="zh-TW" altLang="zh-TW" sz="2800" dirty="0" smtClean="0">
                <a:solidFill>
                  <a:srgbClr val="FFFFFF"/>
                </a:solidFill>
              </a:rPr>
              <a:t>的</a:t>
            </a:r>
            <a:r>
              <a:rPr lang="zh-TW" altLang="en-US" sz="2800" dirty="0" smtClean="0">
                <a:solidFill>
                  <a:srgbClr val="FFFFFF"/>
                </a:solidFill>
              </a:rPr>
              <a:t>神</a:t>
            </a:r>
            <a:r>
              <a:rPr lang="zh-TW" altLang="zh-TW" sz="2800" dirty="0" smtClean="0">
                <a:solidFill>
                  <a:srgbClr val="FFFFFF"/>
                </a:solidFill>
              </a:rPr>
              <a:t>，</a:t>
            </a:r>
            <a:r>
              <a:rPr lang="zh-TW" altLang="zh-TW" sz="2800" dirty="0">
                <a:solidFill>
                  <a:srgbClr val="FFFFFF"/>
                </a:solidFill>
              </a:rPr>
              <a:t>祂的掌管是慈愛的。我們需要相信，就算有死亡和痛苦，在神手中，痛苦和死亡也會各按其時成為美好（傳三</a:t>
            </a:r>
            <a:r>
              <a:rPr lang="en-US" altLang="zh-TW" sz="2800" dirty="0">
                <a:solidFill>
                  <a:srgbClr val="FFFFFF"/>
                </a:solidFill>
              </a:rPr>
              <a:t>11</a:t>
            </a:r>
            <a:r>
              <a:rPr lang="zh-TW" altLang="zh-TW" sz="2800" dirty="0" smtClean="0">
                <a:solidFill>
                  <a:srgbClr val="FFFFFF"/>
                </a:solidFill>
              </a:rPr>
              <a:t>）。</a:t>
            </a:r>
          </a:p>
          <a:p>
            <a:pPr marL="342900" indent="-342900">
              <a:buFont typeface="Arial" pitchFamily="34" charset="0"/>
              <a:buChar char="•"/>
            </a:pPr>
            <a:endParaRPr lang="zh-TW" altLang="en-US" sz="2800" dirty="0">
              <a:solidFill>
                <a:srgbClr val="FFFFFF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3003292" y="6021288"/>
            <a:ext cx="2852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FFFF"/>
                </a:solidFill>
              </a:rPr>
              <a:t>資料來源：熊潤榮</a:t>
            </a:r>
            <a:r>
              <a:rPr lang="zh-TW" altLang="en-US" dirty="0">
                <a:solidFill>
                  <a:srgbClr val="FFFFFF"/>
                </a:solidFill>
              </a:rPr>
              <a:t>，</a:t>
            </a:r>
            <a:r>
              <a:rPr lang="en-US" altLang="zh-TW" dirty="0" smtClean="0">
                <a:solidFill>
                  <a:srgbClr val="FFFFFF"/>
                </a:solidFill>
              </a:rPr>
              <a:t>2008</a:t>
            </a:r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3" name="矩形 2"/>
          <p:cNvSpPr/>
          <p:nvPr/>
        </p:nvSpPr>
        <p:spPr>
          <a:xfrm>
            <a:off x="666209" y="1435417"/>
            <a:ext cx="792087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zh-TW" altLang="zh-TW" sz="2800" dirty="0">
                <a:solidFill>
                  <a:srgbClr val="FFFFFF"/>
                </a:solidFill>
              </a:rPr>
              <a:t>我們如何能相信呢？藉著十字架。十字架是我們的證據，證明神是愛我們的。耶穌基督為我們在十字架上忍受了最大的苦難和混亂。他赤裸裸地在木頭上流血、呻吟、氣絕，沒有人的尊嚴，也沒有神的光榮。因為十字架，我們可以相信：神不會隨意使人受苦。神使人受苦是有崇高的目的，只是我們不明白。可是，縱然不明白，我們必須相信，神從始至終都</a:t>
            </a:r>
            <a:r>
              <a:rPr lang="zh-TW" altLang="zh-TW" sz="2800" dirty="0" smtClean="0">
                <a:solidFill>
                  <a:srgbClr val="FFFFFF"/>
                </a:solidFill>
              </a:rPr>
              <a:t>是</a:t>
            </a:r>
            <a:r>
              <a:rPr lang="zh-TW" altLang="en-US" sz="2800" dirty="0" smtClean="0">
                <a:solidFill>
                  <a:srgbClr val="FFFFFF"/>
                </a:solidFill>
              </a:rPr>
              <a:t>愛、光、聖、義</a:t>
            </a:r>
            <a:r>
              <a:rPr lang="zh-TW" altLang="zh-TW" sz="2800" dirty="0" smtClean="0">
                <a:solidFill>
                  <a:srgbClr val="FFFFFF"/>
                </a:solidFill>
              </a:rPr>
              <a:t>的</a:t>
            </a:r>
            <a:r>
              <a:rPr lang="zh-TW" altLang="zh-TW" sz="2800" dirty="0">
                <a:solidFill>
                  <a:srgbClr val="FFFFFF"/>
                </a:solidFill>
              </a:rPr>
              <a:t>神。</a:t>
            </a:r>
            <a:r>
              <a:rPr lang="zh-TW" altLang="zh-TW" sz="2800" dirty="0" smtClean="0">
                <a:solidFill>
                  <a:srgbClr val="FFFFFF"/>
                </a:solidFill>
              </a:rPr>
              <a:t>我們</a:t>
            </a:r>
            <a:r>
              <a:rPr lang="zh-TW" altLang="en-US" sz="2800" dirty="0" smtClean="0">
                <a:solidFill>
                  <a:srgbClr val="FFFFFF"/>
                </a:solidFill>
              </a:rPr>
              <a:t>應該</a:t>
            </a:r>
            <a:r>
              <a:rPr lang="zh-TW" altLang="zh-TW" sz="2800" dirty="0" smtClean="0">
                <a:solidFill>
                  <a:srgbClr val="FFFFFF"/>
                </a:solidFill>
              </a:rPr>
              <a:t>選擇</a:t>
            </a:r>
            <a:r>
              <a:rPr lang="zh-TW" altLang="zh-TW" sz="2800" dirty="0">
                <a:solidFill>
                  <a:srgbClr val="FFFFFF"/>
                </a:solidFill>
              </a:rPr>
              <a:t>繼續留在神</a:t>
            </a:r>
            <a:r>
              <a:rPr lang="zh-TW" altLang="zh-TW" sz="2800" dirty="0" smtClean="0">
                <a:solidFill>
                  <a:srgbClr val="FFFFFF"/>
                </a:solidFill>
              </a:rPr>
              <a:t>的</a:t>
            </a:r>
            <a:r>
              <a:rPr lang="zh-TW" altLang="en-US" sz="2800" dirty="0" smtClean="0">
                <a:solidFill>
                  <a:srgbClr val="FFFFFF"/>
                </a:solidFill>
              </a:rPr>
              <a:t>恩典與帶領裡</a:t>
            </a:r>
            <a:r>
              <a:rPr lang="zh-TW" altLang="zh-TW" sz="2800" dirty="0" smtClean="0">
                <a:solidFill>
                  <a:srgbClr val="FFFFFF"/>
                </a:solidFill>
              </a:rPr>
              <a:t>。</a:t>
            </a:r>
            <a:endParaRPr lang="zh-TW" altLang="en-US" sz="2800" dirty="0">
              <a:solidFill>
                <a:srgbClr val="FFFF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05885" y="457200"/>
            <a:ext cx="32624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rgbClr val="FFFFFF"/>
                </a:solidFill>
                <a:latin typeface="Times New Roman" pitchFamily="18" charset="0"/>
              </a:rPr>
              <a:t>神</a:t>
            </a:r>
            <a:r>
              <a:rPr lang="zh-TW" altLang="en-US" sz="4000" b="1" smtClean="0">
                <a:solidFill>
                  <a:srgbClr val="FFFFFF"/>
                </a:solidFill>
                <a:latin typeface="Times New Roman" pitchFamily="18" charset="0"/>
              </a:rPr>
              <a:t>與混沌系統</a:t>
            </a:r>
            <a:endParaRPr lang="zh-TW" altLang="en-US" sz="4000" b="1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311068" y="5836622"/>
            <a:ext cx="2852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FFFF"/>
                </a:solidFill>
              </a:rPr>
              <a:t>資料來源：熊潤榮</a:t>
            </a:r>
            <a:r>
              <a:rPr lang="zh-TW" altLang="en-US" dirty="0">
                <a:solidFill>
                  <a:srgbClr val="FFFFFF"/>
                </a:solidFill>
              </a:rPr>
              <a:t>，</a:t>
            </a:r>
            <a:r>
              <a:rPr lang="en-US" altLang="zh-TW" dirty="0" smtClean="0">
                <a:solidFill>
                  <a:srgbClr val="FFFFFF"/>
                </a:solidFill>
              </a:rPr>
              <a:t>2008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132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410</TotalTime>
  <Words>1042</Words>
  <Application>Microsoft Office PowerPoint</Application>
  <PresentationFormat>如螢幕大小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標楷體</vt:lpstr>
      <vt:lpstr>Arial</vt:lpstr>
      <vt:lpstr>Symbol</vt:lpstr>
      <vt:lpstr>Times New Roman</vt:lpstr>
      <vt:lpstr>教學目標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George Lee</cp:lastModifiedBy>
  <cp:revision>44</cp:revision>
  <dcterms:created xsi:type="dcterms:W3CDTF">2010-07-13T09:41:39Z</dcterms:created>
  <dcterms:modified xsi:type="dcterms:W3CDTF">2018-03-10T02:16:37Z</dcterms:modified>
</cp:coreProperties>
</file>